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1" r:id="rId2"/>
    <p:sldId id="259" r:id="rId3"/>
    <p:sldId id="275" r:id="rId4"/>
    <p:sldId id="262" r:id="rId5"/>
    <p:sldId id="261" r:id="rId6"/>
    <p:sldId id="264" r:id="rId7"/>
    <p:sldId id="276" r:id="rId8"/>
    <p:sldId id="279" r:id="rId9"/>
    <p:sldId id="278" r:id="rId10"/>
    <p:sldId id="283" r:id="rId11"/>
    <p:sldId id="267" r:id="rId12"/>
    <p:sldId id="280" r:id="rId13"/>
    <p:sldId id="25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73982"/>
  </p:normalViewPr>
  <p:slideViewPr>
    <p:cSldViewPr snapToGrid="0" snapToObjects="1">
      <p:cViewPr varScale="1">
        <p:scale>
          <a:sx n="70" d="100"/>
          <a:sy n="70" d="100"/>
        </p:scale>
        <p:origin x="25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EBCD7-03BC-E345-805D-83D6D2F98E77}" type="datetimeFigureOut">
              <a:rPr lang="en-US" smtClean="0"/>
              <a:t>8/3/17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59C77-767A-A54C-81D7-127EE9EE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6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0948-F7CE-F346-84DA-A87D8A689B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59C77-767A-A54C-81D7-127EE9EE09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59C77-767A-A54C-81D7-127EE9EE09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0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65C92-1144-EF45-82CA-E2B853BFA88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1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9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6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0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3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7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5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9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61910-43AC-1244-B202-B21D97F0CE47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CF0FF-6D50-AE49-B16F-5AF7E4A3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jpe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/>
              <a:t>Albugo candida </a:t>
            </a:r>
            <a:r>
              <a:rPr lang="en-US" sz="4000" dirty="0"/>
              <a:t>w</a:t>
            </a:r>
            <a:r>
              <a:rPr lang="en-US" sz="4000" dirty="0" smtClean="0"/>
              <a:t>orkshop</a:t>
            </a:r>
            <a:endParaRPr lang="en-US" sz="40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01/08/2017</a:t>
            </a:r>
          </a:p>
          <a:p>
            <a:r>
              <a:rPr lang="en-US" dirty="0" smtClean="0"/>
              <a:t>An </a:t>
            </a:r>
            <a:r>
              <a:rPr lang="en-US" dirty="0"/>
              <a:t>overview of the biology of </a:t>
            </a:r>
            <a:r>
              <a:rPr lang="en-US" i="1" dirty="0" smtClean="0"/>
              <a:t>Albugo candida.</a:t>
            </a:r>
          </a:p>
          <a:p>
            <a:r>
              <a:rPr lang="en-US" b="1" dirty="0"/>
              <a:t>P</a:t>
            </a:r>
            <a:r>
              <a:rPr lang="en-US" b="1" dirty="0" smtClean="0"/>
              <a:t>ractical session 1: </a:t>
            </a:r>
            <a:r>
              <a:rPr lang="en-US" dirty="0" smtClean="0"/>
              <a:t>demonstrate </a:t>
            </a:r>
            <a:r>
              <a:rPr lang="en-US" dirty="0"/>
              <a:t>the identification of recognized effector candidates transiently in </a:t>
            </a:r>
            <a:r>
              <a:rPr lang="en-GB" i="1" dirty="0" err="1" smtClean="0"/>
              <a:t>Nicotiana</a:t>
            </a:r>
            <a:r>
              <a:rPr lang="en-US" i="1" dirty="0" smtClean="0"/>
              <a:t> </a:t>
            </a:r>
            <a:r>
              <a:rPr lang="en-US" i="1" dirty="0" err="1"/>
              <a:t>tabacum</a:t>
            </a:r>
            <a:r>
              <a:rPr lang="en-US" dirty="0"/>
              <a:t> by HR assay. </a:t>
            </a:r>
          </a:p>
          <a:p>
            <a:pPr marL="0" indent="0" algn="ctr">
              <a:buNone/>
            </a:pPr>
            <a:r>
              <a:rPr lang="en-US" dirty="0" smtClean="0"/>
              <a:t>02/08/2017</a:t>
            </a:r>
          </a:p>
          <a:p>
            <a:r>
              <a:rPr lang="en-US" dirty="0"/>
              <a:t>An overview </a:t>
            </a:r>
            <a:r>
              <a:rPr lang="en-US" dirty="0" smtClean="0"/>
              <a:t>of </a:t>
            </a:r>
            <a:r>
              <a:rPr lang="en-US" i="1" dirty="0" err="1"/>
              <a:t>Hyaloperonospora</a:t>
            </a:r>
            <a:r>
              <a:rPr lang="en-US" i="1" dirty="0"/>
              <a:t> </a:t>
            </a:r>
            <a:r>
              <a:rPr lang="en-US" i="1" dirty="0" err="1"/>
              <a:t>arabidopsidis</a:t>
            </a:r>
            <a:r>
              <a:rPr lang="en-US" dirty="0" smtClean="0"/>
              <a:t> and the use of </a:t>
            </a:r>
            <a:r>
              <a:rPr lang="en-US" dirty="0"/>
              <a:t>biolistic gene gun as a means to localize and /or identify weakly recognized effector proteins by bombardment. </a:t>
            </a:r>
            <a:endParaRPr lang="en-US" b="1" dirty="0" smtClean="0"/>
          </a:p>
          <a:p>
            <a:r>
              <a:rPr lang="en-US" b="1" dirty="0" smtClean="0"/>
              <a:t>Practical session 2: </a:t>
            </a:r>
            <a:r>
              <a:rPr lang="en-US" dirty="0" smtClean="0"/>
              <a:t>examination </a:t>
            </a:r>
            <a:r>
              <a:rPr lang="en-US" dirty="0"/>
              <a:t>of the colonization of </a:t>
            </a:r>
            <a:r>
              <a:rPr lang="en-US" i="1" dirty="0"/>
              <a:t>A. </a:t>
            </a:r>
            <a:r>
              <a:rPr lang="en-US" i="1" dirty="0" smtClean="0"/>
              <a:t>candida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 err="1" smtClean="0"/>
              <a:t>Hpa</a:t>
            </a:r>
            <a:r>
              <a:rPr lang="en-US" dirty="0" smtClean="0"/>
              <a:t> infected </a:t>
            </a:r>
            <a:r>
              <a:rPr lang="en-US" dirty="0"/>
              <a:t>tissue with </a:t>
            </a:r>
            <a:r>
              <a:rPr lang="en-US" dirty="0" err="1"/>
              <a:t>tryphan</a:t>
            </a:r>
            <a:r>
              <a:rPr lang="en-US" dirty="0"/>
              <a:t> blue staining</a:t>
            </a:r>
            <a:r>
              <a:rPr lang="en-US" b="1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715" y="0"/>
            <a:ext cx="172828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100" y="170955"/>
            <a:ext cx="7752627" cy="390751"/>
          </a:xfrm>
        </p:spPr>
        <p:txBody>
          <a:bodyPr>
            <a:noAutofit/>
          </a:bodyPr>
          <a:lstStyle/>
          <a:p>
            <a:r>
              <a:rPr lang="en-US" sz="2800" b="1" dirty="0"/>
              <a:t>C</a:t>
            </a:r>
            <a:r>
              <a:rPr lang="en-US" sz="2800" b="1" dirty="0" smtClean="0"/>
              <a:t>lassical genetic mapping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(single dominant locus scenario)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8487" y="2551449"/>
            <a:ext cx="9144000" cy="3637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025622" y="3699035"/>
            <a:ext cx="1333009" cy="1270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0720" y="3293391"/>
            <a:ext cx="1333009" cy="1270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3624" y="1617799"/>
            <a:ext cx="1968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Susceptible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07" y="2573347"/>
            <a:ext cx="524301" cy="3615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89" y="4829098"/>
            <a:ext cx="509872" cy="135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644240" y="2465810"/>
            <a:ext cx="623490" cy="38612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7843" y="3688433"/>
            <a:ext cx="1565510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F1 ALL HETEROZYGOUS</a:t>
            </a:r>
          </a:p>
          <a:p>
            <a:pPr algn="ctr"/>
            <a:r>
              <a:rPr lang="en-US" sz="1200" dirty="0" smtClean="0"/>
              <a:t>(show dominant trait)</a:t>
            </a:r>
            <a:endParaRPr lang="en-US" sz="1200" dirty="0"/>
          </a:p>
          <a:p>
            <a:pPr algn="ctr"/>
            <a:r>
              <a:rPr lang="en-US" sz="1600" dirty="0" smtClean="0"/>
              <a:t>- continue to F2 population</a:t>
            </a:r>
            <a:endParaRPr lang="en-US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605749" y="2313410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64738" y="2313410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16636" y="2318002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75625" y="2318002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21226" y="2318002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80215" y="2318002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32113" y="2322594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191102" y="2322594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31763" y="2327186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90752" y="2327186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645598" y="2329240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04587" y="2283472"/>
            <a:ext cx="0" cy="295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23353" y="209647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50353" y="209647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71612" y="209647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55081" y="209647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68618" y="209504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667443" y="209504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302340" y="1371578"/>
            <a:ext cx="29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Susceptible </a:t>
            </a:r>
            <a:r>
              <a:rPr lang="en-US" dirty="0" smtClean="0"/>
              <a:t>F2s</a:t>
            </a:r>
            <a:r>
              <a:rPr lang="en-US" dirty="0"/>
              <a:t>;</a:t>
            </a:r>
            <a:r>
              <a:rPr lang="en-US" dirty="0" smtClean="0"/>
              <a:t> 25% of population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032351" y="1617799"/>
            <a:ext cx="1469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Resistant</a:t>
            </a:r>
            <a:endParaRPr lang="en-US" sz="2000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344172" y="5147433"/>
            <a:ext cx="1034610" cy="1123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258091" y="1227144"/>
            <a:ext cx="190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 genetic markers (~PCR) on 100s of recessive trait F2s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49497" y="2171051"/>
            <a:ext cx="44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‘A’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540887" y="2171355"/>
            <a:ext cx="44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‘B’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111181" y="295062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100% A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129974" y="5500730"/>
            <a:ext cx="76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 </a:t>
            </a:r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141415" y="4785771"/>
            <a:ext cx="76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 </a:t>
            </a:r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139898" y="3919840"/>
            <a:ext cx="76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 </a:t>
            </a:r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8141415" y="3279097"/>
            <a:ext cx="76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75% </a:t>
            </a:r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8129974" y="2624855"/>
            <a:ext cx="76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75% </a:t>
            </a:r>
            <a:r>
              <a:rPr lang="en-US" b="1" dirty="0" smtClean="0"/>
              <a:t>A</a:t>
            </a:r>
            <a:endParaRPr lang="en-US" b="1" dirty="0"/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7063596" y="3146736"/>
            <a:ext cx="1066378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7063593" y="3186788"/>
            <a:ext cx="1066381" cy="1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7063596" y="2826869"/>
            <a:ext cx="1066378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063593" y="2866921"/>
            <a:ext cx="1066381" cy="1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7063596" y="3463234"/>
            <a:ext cx="1066378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063593" y="3503286"/>
            <a:ext cx="1066381" cy="1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7063599" y="4096195"/>
            <a:ext cx="1066378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7063596" y="4136247"/>
            <a:ext cx="1066381" cy="1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7075037" y="4935110"/>
            <a:ext cx="1066378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7075034" y="4975162"/>
            <a:ext cx="1066381" cy="1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075040" y="5724602"/>
            <a:ext cx="1066378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7075037" y="5764654"/>
            <a:ext cx="1066381" cy="1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50954" y="2963694"/>
            <a:ext cx="141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 </a:t>
            </a:r>
            <a:r>
              <a:rPr lang="en-US" dirty="0" smtClean="0"/>
              <a:t>gene locus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4543824" y="1375754"/>
            <a:ext cx="2513513" cy="478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570278" y="1305751"/>
            <a:ext cx="2513513" cy="478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06" y="106682"/>
            <a:ext cx="8686800" cy="552712"/>
          </a:xfrm>
        </p:spPr>
        <p:txBody>
          <a:bodyPr>
            <a:noAutofit/>
          </a:bodyPr>
          <a:lstStyle/>
          <a:p>
            <a:r>
              <a:rPr lang="en-US" sz="3200" b="1" dirty="0" err="1" smtClean="0"/>
              <a:t>Illumina</a:t>
            </a:r>
            <a:r>
              <a:rPr lang="en-US" sz="3200" b="1" dirty="0" smtClean="0"/>
              <a:t> based genetic mapping</a:t>
            </a:r>
            <a:br>
              <a:rPr lang="en-US" sz="3200" b="1" dirty="0" smtClean="0"/>
            </a:br>
            <a:r>
              <a:rPr lang="en-US" sz="2000" dirty="0" smtClean="0"/>
              <a:t>AKA next generation mapping</a:t>
            </a:r>
            <a:endParaRPr lang="en-US" sz="2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2514" y="453233"/>
            <a:ext cx="1077508" cy="17171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79831" y="981651"/>
            <a:ext cx="727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Bulk 100s of F2 susceptible DNA samples into one mix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8034"/>
            <a:ext cx="9144000" cy="14588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649" y="2202088"/>
            <a:ext cx="6969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High depth</a:t>
            </a:r>
            <a:r>
              <a:rPr lang="en-US" sz="2800" dirty="0" smtClean="0"/>
              <a:t> </a:t>
            </a:r>
            <a:r>
              <a:rPr lang="en-US" sz="2800" dirty="0" err="1" smtClean="0"/>
              <a:t>Illumina</a:t>
            </a:r>
            <a:r>
              <a:rPr lang="en-US" sz="2800" dirty="0" smtClean="0"/>
              <a:t> genotyping by sequencing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71306" y="1721159"/>
            <a:ext cx="1466741" cy="85924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58126" y="3059657"/>
            <a:ext cx="8096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Homozygous/heterozygous SNP analysis on F2 bulk reads</a:t>
            </a:r>
            <a:endParaRPr lang="en-US" sz="2800" dirty="0"/>
          </a:p>
        </p:txBody>
      </p:sp>
      <p:sp>
        <p:nvSpPr>
          <p:cNvPr id="20" name="Right Arrow 19"/>
          <p:cNvSpPr/>
          <p:nvPr/>
        </p:nvSpPr>
        <p:spPr>
          <a:xfrm rot="16200000" flipH="1">
            <a:off x="5494186" y="2745977"/>
            <a:ext cx="373777" cy="3890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57" y="1940475"/>
            <a:ext cx="655369" cy="14466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 flipH="1">
            <a:off x="5522684" y="1889268"/>
            <a:ext cx="316785" cy="3890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7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73162"/>
          </a:xfrm>
        </p:spPr>
        <p:txBody>
          <a:bodyPr>
            <a:noAutofit/>
          </a:bodyPr>
          <a:lstStyle/>
          <a:p>
            <a:r>
              <a:rPr lang="en-US" sz="3200" dirty="0" smtClean="0"/>
              <a:t>Col-0 possesses polygenic resistance to </a:t>
            </a:r>
            <a:r>
              <a:rPr lang="en-US" sz="3200" i="1" dirty="0" smtClean="0"/>
              <a:t>A. candida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8662"/>
          <a:stretch/>
        </p:blipFill>
        <p:spPr>
          <a:xfrm>
            <a:off x="989805" y="2211349"/>
            <a:ext cx="7297838" cy="33424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4697" y="1634577"/>
            <a:ext cx="6254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WRR4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61286" y="1921332"/>
            <a:ext cx="5583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WS-2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2397" y="1921332"/>
            <a:ext cx="519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CW5</a:t>
            </a:r>
          </a:p>
          <a:p>
            <a:endParaRPr lang="en-US" sz="1350" dirty="0"/>
          </a:p>
        </p:txBody>
      </p:sp>
      <p:sp>
        <p:nvSpPr>
          <p:cNvPr id="10" name="TextBox 9"/>
          <p:cNvSpPr txBox="1"/>
          <p:nvPr/>
        </p:nvSpPr>
        <p:spPr>
          <a:xfrm>
            <a:off x="4287464" y="1926212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Cw14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3423" y="1940999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CW20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2729" y="1940999"/>
            <a:ext cx="5501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Col-0</a:t>
            </a:r>
          </a:p>
          <a:p>
            <a:endParaRPr 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559833" y="5794370"/>
            <a:ext cx="553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WRR4:</a:t>
            </a:r>
            <a:r>
              <a:rPr lang="en-US" dirty="0" smtClean="0"/>
              <a:t> recognizes races 2, 4, 7 and 9 (</a:t>
            </a:r>
            <a:r>
              <a:rPr lang="en-US" dirty="0" err="1" smtClean="0"/>
              <a:t>Borhan</a:t>
            </a:r>
            <a:r>
              <a:rPr lang="en-US" dirty="0" smtClean="0"/>
              <a:t> et al, 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4409" y="84237"/>
            <a:ext cx="666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0000"/>
                </a:solidFill>
              </a:rPr>
              <a:t>Albugo</a:t>
            </a:r>
            <a:r>
              <a:rPr lang="en-US" sz="2400" b="1" dirty="0" smtClean="0">
                <a:solidFill>
                  <a:srgbClr val="000000"/>
                </a:solidFill>
              </a:rPr>
              <a:t> practical task: Identify effectors </a:t>
            </a:r>
            <a:r>
              <a:rPr lang="en-US" sz="2400" b="1" dirty="0"/>
              <a:t>r</a:t>
            </a:r>
            <a:r>
              <a:rPr lang="en-US" sz="2400" b="1" dirty="0" smtClean="0"/>
              <a:t>ecognized</a:t>
            </a:r>
            <a:endParaRPr lang="en-US" sz="2400" b="1" dirty="0"/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 by WRR4</a:t>
            </a:r>
            <a:endParaRPr lang="en-US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34409" y="915234"/>
            <a:ext cx="70053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Transient expression of the </a:t>
            </a:r>
            <a:r>
              <a:rPr lang="en-US" i="1" dirty="0" smtClean="0"/>
              <a:t>R-gene </a:t>
            </a:r>
            <a:r>
              <a:rPr lang="en-US" dirty="0" smtClean="0"/>
              <a:t>and recognized effector in tobacco</a:t>
            </a:r>
          </a:p>
          <a:p>
            <a:r>
              <a:rPr lang="en-US" dirty="0" smtClean="0"/>
              <a:t>elicits a hypersensitive response.</a:t>
            </a:r>
          </a:p>
          <a:p>
            <a:endParaRPr lang="en-US" dirty="0"/>
          </a:p>
          <a:p>
            <a:r>
              <a:rPr lang="en-US" dirty="0" smtClean="0"/>
              <a:t>You have been provided with 6 effectors from </a:t>
            </a:r>
            <a:r>
              <a:rPr lang="en-US" i="1" dirty="0" smtClean="0"/>
              <a:t>A. candida </a:t>
            </a:r>
            <a:r>
              <a:rPr lang="en-US" dirty="0" smtClean="0"/>
              <a:t>race AcNc2 and</a:t>
            </a:r>
          </a:p>
          <a:p>
            <a:r>
              <a:rPr lang="en-US" dirty="0" smtClean="0"/>
              <a:t>WRR4 (Col-0) GV3101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78093" y="367303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- recognized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46242" y="6488668"/>
            <a:ext cx="123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Recognized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9266" y="2586268"/>
            <a:ext cx="68524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In groups of 4 , please co-infiltrate tobacco with WRR4 and each effector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We will see if one, or more effectors are recognized tomorrow!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40" y="4100361"/>
            <a:ext cx="3287486" cy="24211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847095" y="6272376"/>
            <a:ext cx="295923" cy="2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8837" y="78264"/>
            <a:ext cx="8229600" cy="660544"/>
          </a:xfrm>
        </p:spPr>
        <p:txBody>
          <a:bodyPr>
            <a:normAutofit fontScale="90000"/>
          </a:bodyPr>
          <a:lstStyle/>
          <a:p>
            <a:r>
              <a:rPr lang="en-US" sz="2800" i="1" dirty="0" err="1" smtClean="0">
                <a:solidFill>
                  <a:srgbClr val="0000FF"/>
                </a:solidFill>
              </a:rPr>
              <a:t>Albugo</a:t>
            </a:r>
            <a:r>
              <a:rPr lang="en-US" sz="2800" i="1" dirty="0" smtClean="0">
                <a:solidFill>
                  <a:srgbClr val="0000FF"/>
                </a:solidFill>
              </a:rPr>
              <a:t> sp. </a:t>
            </a:r>
            <a:r>
              <a:rPr lang="en-US" sz="2800" dirty="0" smtClean="0">
                <a:solidFill>
                  <a:srgbClr val="0000FF"/>
                </a:solidFill>
              </a:rPr>
              <a:t>and relatives</a:t>
            </a:r>
            <a:r>
              <a:rPr lang="en-US" sz="2800" i="1" dirty="0" smtClean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are pathogens of most if not all plants of the </a:t>
            </a:r>
            <a:r>
              <a:rPr lang="ro-RO" sz="2800" i="1" dirty="0" smtClean="0">
                <a:solidFill>
                  <a:srgbClr val="0000FF"/>
                </a:solidFill>
              </a:rPr>
              <a:t>Brassicaceae</a:t>
            </a:r>
            <a:r>
              <a:rPr lang="ro-RO" sz="2800" dirty="0" smtClean="0">
                <a:solidFill>
                  <a:srgbClr val="0000FF"/>
                </a:solidFill>
              </a:rPr>
              <a:t> family</a:t>
            </a:r>
            <a:endParaRPr lang="en-US" sz="2800" i="1" dirty="0">
              <a:solidFill>
                <a:srgbClr val="0000FF"/>
              </a:solidFill>
            </a:endParaRPr>
          </a:p>
        </p:txBody>
      </p:sp>
      <p:pic>
        <p:nvPicPr>
          <p:cNvPr id="5" name="Picture 4" descr="Broccoli.jp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500900"/>
            <a:ext cx="2676025" cy="3866364"/>
          </a:xfrm>
          <a:prstGeom prst="rect">
            <a:avLst/>
          </a:prstGeom>
        </p:spPr>
      </p:pic>
      <p:pic>
        <p:nvPicPr>
          <p:cNvPr id="6" name="Picture 5" descr="Albugo_candi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0" y="4624685"/>
            <a:ext cx="2650067" cy="1987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140" y="3996335"/>
            <a:ext cx="265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  <a:latin typeface="+mj-lt"/>
                <a:cs typeface="Comic Sans MS"/>
              </a:rPr>
              <a:t>A. </a:t>
            </a:r>
            <a:r>
              <a:rPr lang="en-US" i="1" dirty="0" err="1" smtClean="0">
                <a:solidFill>
                  <a:srgbClr val="FFFFFF"/>
                </a:solidFill>
                <a:latin typeface="+mj-lt"/>
                <a:cs typeface="Comic Sans MS"/>
              </a:rPr>
              <a:t>candida</a:t>
            </a:r>
            <a:r>
              <a:rPr lang="en-US" i="1" dirty="0" smtClean="0">
                <a:solidFill>
                  <a:srgbClr val="FFFFFF"/>
                </a:solidFill>
                <a:latin typeface="+mj-lt"/>
                <a:cs typeface="Comic Sans M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j-lt"/>
                <a:cs typeface="Comic Sans MS"/>
              </a:rPr>
              <a:t>on broccoli</a:t>
            </a:r>
            <a:endParaRPr lang="en-US" dirty="0">
              <a:solidFill>
                <a:srgbClr val="FFFFFF"/>
              </a:solidFill>
              <a:latin typeface="+mj-lt"/>
              <a:cs typeface="Comic Sans M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07" y="1117800"/>
            <a:ext cx="3109384" cy="23300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4661989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  <a:latin typeface="+mj-lt"/>
                <a:cs typeface="Comic Sans MS"/>
              </a:rPr>
              <a:t>A. candida </a:t>
            </a:r>
            <a:r>
              <a:rPr lang="en-US" dirty="0" smtClean="0">
                <a:solidFill>
                  <a:srgbClr val="FFFFFF"/>
                </a:solidFill>
                <a:latin typeface="+mj-lt"/>
                <a:cs typeface="Comic Sans MS"/>
              </a:rPr>
              <a:t>on </a:t>
            </a:r>
            <a:r>
              <a:rPr lang="en-US" dirty="0" err="1" smtClean="0">
                <a:solidFill>
                  <a:srgbClr val="FFFFFF"/>
                </a:solidFill>
                <a:latin typeface="+mj-lt"/>
                <a:cs typeface="Comic Sans MS"/>
              </a:rPr>
              <a:t>Cardamine</a:t>
            </a:r>
            <a:endParaRPr lang="en-US" dirty="0">
              <a:solidFill>
                <a:srgbClr val="FFFFFF"/>
              </a:solidFill>
              <a:latin typeface="+mj-lt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0813" y="1083934"/>
            <a:ext cx="290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  <a:latin typeface="+mj-lt"/>
                <a:cs typeface="Comic Sans MS"/>
              </a:rPr>
              <a:t>A. </a:t>
            </a:r>
            <a:r>
              <a:rPr lang="en-US" i="1" dirty="0" err="1" smtClean="0">
                <a:solidFill>
                  <a:srgbClr val="FFFFFF"/>
                </a:solidFill>
                <a:latin typeface="+mj-lt"/>
                <a:cs typeface="Comic Sans MS"/>
              </a:rPr>
              <a:t>occidentalis</a:t>
            </a:r>
            <a:r>
              <a:rPr lang="en-US" i="1" dirty="0" smtClean="0">
                <a:solidFill>
                  <a:srgbClr val="FFFFFF"/>
                </a:solidFill>
                <a:latin typeface="+mj-lt"/>
                <a:cs typeface="Comic Sans M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j-lt"/>
                <a:cs typeface="Comic Sans MS"/>
              </a:rPr>
              <a:t>on spinach</a:t>
            </a:r>
            <a:endParaRPr lang="en-US" dirty="0">
              <a:solidFill>
                <a:srgbClr val="FFFFFF"/>
              </a:solidFill>
              <a:latin typeface="+mj-lt"/>
              <a:cs typeface="Comic Sans M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182" y="3461935"/>
            <a:ext cx="2209798" cy="315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8182" y="5787538"/>
            <a:ext cx="39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  <a:latin typeface="+mj-lt"/>
                <a:cs typeface="Comic Sans MS"/>
              </a:rPr>
              <a:t>A. candida on oilseed</a:t>
            </a:r>
            <a:endParaRPr lang="en-US" dirty="0">
              <a:solidFill>
                <a:srgbClr val="FFFFFF"/>
              </a:solidFill>
              <a:latin typeface="+mj-lt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018" y="3996335"/>
            <a:ext cx="3307553" cy="24806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99784" y="3997932"/>
            <a:ext cx="39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FFFFFF"/>
                </a:solidFill>
                <a:latin typeface="+mj-lt"/>
                <a:cs typeface="Comic Sans MS"/>
              </a:rPr>
              <a:t>Albugo</a:t>
            </a:r>
            <a:r>
              <a:rPr lang="en-US" i="1" dirty="0" smtClean="0">
                <a:solidFill>
                  <a:srgbClr val="FFFFFF"/>
                </a:solidFill>
                <a:latin typeface="+mj-lt"/>
                <a:cs typeface="Comic Sans MS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j-lt"/>
                <a:cs typeface="Comic Sans MS"/>
              </a:rPr>
              <a:t>sp. on Arabidopsis</a:t>
            </a:r>
            <a:endParaRPr lang="en-US" i="1" dirty="0">
              <a:solidFill>
                <a:srgbClr val="FFFFFF"/>
              </a:solidFill>
              <a:latin typeface="+mj-lt"/>
              <a:cs typeface="Comic Sans MS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5987813" y="1317689"/>
            <a:ext cx="2977961" cy="17852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58591" y="2732200"/>
            <a:ext cx="39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  <a:latin typeface="+mj-lt"/>
                <a:cs typeface="Comic Sans MS"/>
              </a:rPr>
              <a:t>A. candida on B. </a:t>
            </a:r>
            <a:r>
              <a:rPr lang="en-US" i="1" dirty="0" err="1" smtClean="0">
                <a:solidFill>
                  <a:srgbClr val="FFFFFF"/>
                </a:solidFill>
                <a:latin typeface="+mj-lt"/>
                <a:cs typeface="Comic Sans MS"/>
              </a:rPr>
              <a:t>juncea</a:t>
            </a:r>
            <a:endParaRPr lang="en-US" dirty="0">
              <a:solidFill>
                <a:srgbClr val="FFFFFF"/>
              </a:solidFill>
              <a:latin typeface="+mj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5886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888580" cy="72590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7589"/>
            <a:ext cx="3074737" cy="2301463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"/>
            <a:ext cx="3398520" cy="1852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636" y="4876784"/>
            <a:ext cx="2897909" cy="2259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72202"/>
            <a:ext cx="2181731" cy="16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420255" y="0"/>
            <a:ext cx="8229600" cy="660544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rgbClr val="0000FF"/>
                </a:solidFill>
              </a:rPr>
              <a:t>What is the economic impact of </a:t>
            </a:r>
            <a:r>
              <a:rPr lang="en-GB" sz="2800" i="1" dirty="0" err="1" smtClean="0">
                <a:solidFill>
                  <a:srgbClr val="0000FF"/>
                </a:solidFill>
              </a:rPr>
              <a:t>Albugo</a:t>
            </a:r>
            <a:r>
              <a:rPr lang="en-GB" sz="2800" dirty="0" smtClean="0">
                <a:solidFill>
                  <a:srgbClr val="0000FF"/>
                </a:solidFill>
              </a:rPr>
              <a:t>?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8837" y="1154059"/>
            <a:ext cx="6846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Worst ever epidemic reported was </a:t>
            </a:r>
            <a:r>
              <a:rPr lang="en-US" dirty="0" err="1" smtClean="0"/>
              <a:t>Haryna</a:t>
            </a:r>
            <a:r>
              <a:rPr lang="en-US" dirty="0" smtClean="0"/>
              <a:t>, India in 1989; </a:t>
            </a:r>
            <a:r>
              <a:rPr lang="en-US" i="1" dirty="0" err="1" smtClean="0"/>
              <a:t>Albugo</a:t>
            </a:r>
            <a:r>
              <a:rPr lang="en-US" i="1" dirty="0"/>
              <a:t> </a:t>
            </a:r>
            <a:r>
              <a:rPr lang="en-US" dirty="0" smtClean="0"/>
              <a:t>infections of </a:t>
            </a:r>
            <a:r>
              <a:rPr lang="ro-RO" i="1" dirty="0"/>
              <a:t>B. juncea </a:t>
            </a:r>
            <a:r>
              <a:rPr lang="ro-RO" dirty="0" smtClean="0"/>
              <a:t>(mustard)</a:t>
            </a:r>
            <a:r>
              <a:rPr lang="ro-RO" i="1" dirty="0" smtClean="0"/>
              <a:t> </a:t>
            </a:r>
            <a:r>
              <a:rPr lang="ro-RO" dirty="0" smtClean="0"/>
              <a:t>cv</a:t>
            </a:r>
            <a:r>
              <a:rPr lang="ro-RO" dirty="0"/>
              <a:t>. </a:t>
            </a:r>
            <a:r>
              <a:rPr lang="ro-RO" dirty="0" smtClean="0"/>
              <a:t>Prakash caused </a:t>
            </a:r>
            <a:r>
              <a:rPr lang="ro-RO" dirty="0" smtClean="0">
                <a:solidFill>
                  <a:srgbClr val="FF0000"/>
                </a:solidFill>
              </a:rPr>
              <a:t>89.8%</a:t>
            </a:r>
            <a:r>
              <a:rPr lang="ro-RO" dirty="0" smtClean="0"/>
              <a:t> yield loss!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8837" y="2054943"/>
            <a:ext cx="72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Yield losses from </a:t>
            </a:r>
            <a:r>
              <a:rPr lang="en-US" dirty="0">
                <a:solidFill>
                  <a:srgbClr val="FF0000"/>
                </a:solidFill>
              </a:rPr>
              <a:t>21.3-37.2% </a:t>
            </a:r>
            <a:r>
              <a:rPr lang="en-US" dirty="0"/>
              <a:t>in </a:t>
            </a:r>
            <a:r>
              <a:rPr lang="en-US" i="1" dirty="0"/>
              <a:t>B. </a:t>
            </a:r>
            <a:r>
              <a:rPr lang="en-US" i="1" dirty="0" err="1" smtClean="0"/>
              <a:t>juncea</a:t>
            </a:r>
            <a:r>
              <a:rPr lang="en-US" i="1" dirty="0" smtClean="0"/>
              <a:t> </a:t>
            </a:r>
            <a:r>
              <a:rPr lang="en-US" dirty="0" smtClean="0"/>
              <a:t>are typical in North Eastern India.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618837" y="2634587"/>
            <a:ext cx="5587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Yield losses from </a:t>
            </a:r>
            <a:r>
              <a:rPr lang="en-US" dirty="0" smtClean="0">
                <a:solidFill>
                  <a:srgbClr val="FF0000"/>
                </a:solidFill>
              </a:rPr>
              <a:t>5-10% </a:t>
            </a:r>
            <a:r>
              <a:rPr lang="en-US" dirty="0"/>
              <a:t>in </a:t>
            </a:r>
            <a:r>
              <a:rPr lang="en-US" i="1" dirty="0"/>
              <a:t>B. </a:t>
            </a:r>
            <a:r>
              <a:rPr lang="en-US" i="1" dirty="0" err="1" smtClean="0"/>
              <a:t>rapa</a:t>
            </a:r>
            <a:r>
              <a:rPr lang="en-US" i="1" dirty="0" smtClean="0"/>
              <a:t> </a:t>
            </a:r>
            <a:r>
              <a:rPr lang="en-US" dirty="0" smtClean="0"/>
              <a:t>are typical in Australia.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618837" y="3202684"/>
            <a:ext cx="5338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Yield losses from </a:t>
            </a:r>
            <a:r>
              <a:rPr lang="en-US" dirty="0" smtClean="0">
                <a:solidFill>
                  <a:srgbClr val="FF0000"/>
                </a:solidFill>
              </a:rPr>
              <a:t>3-9%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i="1" dirty="0"/>
              <a:t>B. </a:t>
            </a:r>
            <a:r>
              <a:rPr lang="en-US" i="1" dirty="0" err="1" smtClean="0"/>
              <a:t>rapa</a:t>
            </a:r>
            <a:r>
              <a:rPr lang="en-US" i="1" dirty="0" smtClean="0"/>
              <a:t> </a:t>
            </a:r>
            <a:r>
              <a:rPr lang="en-US" dirty="0" smtClean="0"/>
              <a:t>are typical in Canada.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41744" y="715609"/>
            <a:ext cx="117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Highlights: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4545" y="6523673"/>
            <a:ext cx="589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Info: Centre </a:t>
            </a:r>
            <a:r>
              <a:rPr lang="en-US" dirty="0"/>
              <a:t>for Agriculture and Biosciences International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744" y="4352274"/>
            <a:ext cx="813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currently </a:t>
            </a:r>
            <a:r>
              <a:rPr lang="en-US" dirty="0" smtClean="0">
                <a:solidFill>
                  <a:srgbClr val="0000FF"/>
                </a:solidFill>
              </a:rPr>
              <a:t>no reactive chemical or biological controls</a:t>
            </a:r>
            <a:r>
              <a:rPr lang="en-US" dirty="0" smtClean="0"/>
              <a:t>- the disease is controlled only through the breeding of resistant varieties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41744" y="3839993"/>
            <a:ext cx="851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also causes disease in a wide range of smaller crops, losses vary from year to year</a:t>
            </a:r>
            <a:endParaRPr lang="en-US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37" y="127569"/>
            <a:ext cx="1829106" cy="11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77" y="0"/>
            <a:ext cx="5326412" cy="6589376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>
            <a:off x="5489889" y="0"/>
            <a:ext cx="405585" cy="382211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9889" y="4859007"/>
            <a:ext cx="2833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0000FF"/>
                </a:solidFill>
              </a:rPr>
              <a:t>Albugo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i="1" dirty="0" err="1" smtClean="0">
                <a:solidFill>
                  <a:srgbClr val="0000FF"/>
                </a:solidFill>
              </a:rPr>
              <a:t>laibachii</a:t>
            </a:r>
            <a:endParaRPr lang="en-US" dirty="0" smtClean="0">
              <a:solidFill>
                <a:srgbClr val="0000F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Specialized on </a:t>
            </a:r>
            <a:r>
              <a:rPr lang="en-US" i="1" dirty="0" smtClean="0"/>
              <a:t>A. thaliana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0470" y="998762"/>
            <a:ext cx="277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Albugo candida</a:t>
            </a:r>
            <a:endParaRPr lang="en-US" i="1" dirty="0" smtClean="0"/>
          </a:p>
        </p:txBody>
      </p:sp>
      <p:pic>
        <p:nvPicPr>
          <p:cNvPr id="8" name="Picture 7" descr="Broccoli.jp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69" y="145615"/>
            <a:ext cx="1064259" cy="153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40" y="1990218"/>
            <a:ext cx="1436158" cy="107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478" y="3356997"/>
            <a:ext cx="1546681" cy="12739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26971" y="93580"/>
            <a:ext cx="132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Albuginales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575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01" y="747228"/>
            <a:ext cx="5181600" cy="4803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930" y="5317738"/>
            <a:ext cx="356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+mj-lt"/>
                <a:cs typeface="Comic Sans MS"/>
              </a:rPr>
              <a:t>Albugo</a:t>
            </a:r>
            <a:r>
              <a:rPr lang="en-US" i="1" dirty="0" smtClean="0">
                <a:latin typeface="+mj-lt"/>
                <a:cs typeface="Comic Sans MS"/>
              </a:rPr>
              <a:t> </a:t>
            </a:r>
            <a:r>
              <a:rPr lang="en-US" i="1" dirty="0" err="1"/>
              <a:t>laibachii</a:t>
            </a:r>
            <a:r>
              <a:rPr lang="en-US" i="1" dirty="0"/>
              <a:t> </a:t>
            </a:r>
            <a:r>
              <a:rPr lang="en-US" dirty="0" smtClean="0">
                <a:latin typeface="+mj-lt"/>
                <a:cs typeface="Comic Sans MS"/>
              </a:rPr>
              <a:t>– allows secondary growth of </a:t>
            </a:r>
            <a:r>
              <a:rPr lang="en-US" dirty="0" err="1" smtClean="0">
                <a:latin typeface="+mj-lt"/>
                <a:cs typeface="Comic Sans MS"/>
              </a:rPr>
              <a:t>avirulent</a:t>
            </a:r>
            <a:r>
              <a:rPr lang="en-US" dirty="0" smtClean="0">
                <a:latin typeface="+mj-lt"/>
                <a:cs typeface="Comic Sans MS"/>
              </a:rPr>
              <a:t> pathogens on </a:t>
            </a:r>
            <a:r>
              <a:rPr lang="en-US" i="1" dirty="0" smtClean="0">
                <a:latin typeface="+mj-lt"/>
                <a:cs typeface="Comic Sans MS"/>
              </a:rPr>
              <a:t>Arabidopsis thaliana</a:t>
            </a:r>
            <a:endParaRPr lang="en-US" dirty="0">
              <a:latin typeface="+mj-lt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8025" y="-62810"/>
            <a:ext cx="5368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err="1" smtClean="0"/>
              <a:t>Albugo</a:t>
            </a:r>
            <a:r>
              <a:rPr lang="en-US" sz="2800" b="1" dirty="0" smtClean="0"/>
              <a:t> suppresses plant immunity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0" y="460410"/>
            <a:ext cx="2774580" cy="48573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156" y="2889074"/>
            <a:ext cx="889390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BUT- plant R proteins recognize </a:t>
            </a:r>
            <a:r>
              <a:rPr lang="en-US" sz="2400" b="1" dirty="0" err="1" smtClean="0"/>
              <a:t>biotrophic</a:t>
            </a:r>
            <a:r>
              <a:rPr lang="en-US" sz="2400" b="1" dirty="0" smtClean="0"/>
              <a:t> effectors and trigger strong immunity and cell death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6" y="4450292"/>
            <a:ext cx="8013186" cy="15383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244" y="3967643"/>
            <a:ext cx="563054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Most plant </a:t>
            </a:r>
            <a:r>
              <a:rPr lang="en-US" sz="2800" b="1" i="1" dirty="0" smtClean="0"/>
              <a:t>R </a:t>
            </a:r>
            <a:r>
              <a:rPr lang="en-US" sz="2800" b="1" dirty="0" smtClean="0"/>
              <a:t>proteins are “NB-LRRs”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05495" y="5121194"/>
            <a:ext cx="5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CCG effectors in </a:t>
            </a:r>
            <a:r>
              <a:rPr lang="en-US" i="1" dirty="0"/>
              <a:t>Albugo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482"/>
            <a:ext cx="4525389" cy="1406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176" y="2654038"/>
            <a:ext cx="2545576" cy="13562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78975" y="1906314"/>
            <a:ext cx="2109422" cy="1256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397" y="4590890"/>
            <a:ext cx="7213590" cy="195662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39821" y="1779307"/>
            <a:ext cx="5287699" cy="557582"/>
            <a:chOff x="3438365" y="2504493"/>
            <a:chExt cx="5287699" cy="557582"/>
          </a:xfrm>
        </p:grpSpPr>
        <p:sp>
          <p:nvSpPr>
            <p:cNvPr id="13" name="TextBox 12"/>
            <p:cNvSpPr txBox="1"/>
            <p:nvPr/>
          </p:nvSpPr>
          <p:spPr>
            <a:xfrm rot="19864698">
              <a:off x="3438365" y="256890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kern="12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9445494">
              <a:off x="3791708" y="2533202"/>
              <a:ext cx="423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kern="1200" dirty="0">
                  <a:solidFill>
                    <a:prstClr val="black"/>
                  </a:solidFill>
                </a:rPr>
                <a:t>28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77992" y="2823634"/>
              <a:ext cx="5148072" cy="23843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547516" y="2822286"/>
              <a:ext cx="499357" cy="239789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>
                  <a:solidFill>
                    <a:prstClr val="white"/>
                  </a:solidFill>
                </a:rPr>
                <a:t>SP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26113" y="2822280"/>
              <a:ext cx="415523" cy="239789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b="1" kern="1200" dirty="0">
                  <a:solidFill>
                    <a:prstClr val="white"/>
                  </a:solidFill>
                </a:rPr>
                <a:t>CCG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9445494">
              <a:off x="4218633" y="2532650"/>
              <a:ext cx="423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kern="1200" dirty="0">
                  <a:solidFill>
                    <a:prstClr val="black"/>
                  </a:solidFill>
                </a:rPr>
                <a:t>47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9445494">
              <a:off x="4621840" y="2504493"/>
              <a:ext cx="423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kern="1200" dirty="0">
                  <a:solidFill>
                    <a:prstClr val="black"/>
                  </a:solidFill>
                </a:rPr>
                <a:t>56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249363" y="1748584"/>
            <a:ext cx="12686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smtClean="0"/>
              <a:t>Typical CCG</a:t>
            </a:r>
            <a:endParaRPr lang="en-US" kern="1200"/>
          </a:p>
        </p:txBody>
      </p:sp>
      <p:sp>
        <p:nvSpPr>
          <p:cNvPr id="10" name="Rounded Rectangle 9"/>
          <p:cNvSpPr/>
          <p:nvPr/>
        </p:nvSpPr>
        <p:spPr>
          <a:xfrm>
            <a:off x="6896216" y="4600160"/>
            <a:ext cx="932064" cy="3463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11" name="TextBox 10"/>
          <p:cNvSpPr txBox="1"/>
          <p:nvPr/>
        </p:nvSpPr>
        <p:spPr>
          <a:xfrm>
            <a:off x="1408" y="2326855"/>
            <a:ext cx="1267833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i="1" kern="1200" dirty="0" smtClean="0"/>
              <a:t>A. </a:t>
            </a:r>
            <a:r>
              <a:rPr lang="en-US" i="1" kern="1200" dirty="0" err="1" smtClean="0"/>
              <a:t>laibachii</a:t>
            </a:r>
            <a:endParaRPr lang="en-US" i="1" kern="1200" dirty="0"/>
          </a:p>
        </p:txBody>
      </p:sp>
      <p:sp>
        <p:nvSpPr>
          <p:cNvPr id="12" name="Rectangle 11"/>
          <p:cNvSpPr/>
          <p:nvPr/>
        </p:nvSpPr>
        <p:spPr>
          <a:xfrm>
            <a:off x="6531176" y="2292931"/>
            <a:ext cx="1227595" cy="3693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i="1" kern="1200" dirty="0"/>
              <a:t>A. </a:t>
            </a:r>
            <a:r>
              <a:rPr lang="en-US" i="1" kern="1200" dirty="0" smtClean="0"/>
              <a:t>candida</a:t>
            </a:r>
            <a:endParaRPr lang="en-US" i="1" kern="1200" dirty="0"/>
          </a:p>
        </p:txBody>
      </p:sp>
    </p:spTree>
    <p:extLst>
      <p:ext uri="{BB962C8B-B14F-4D97-AF65-F5344CB8AC3E}">
        <p14:creationId xmlns:p14="http://schemas.microsoft.com/office/powerpoint/2010/main" val="20164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666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The U’s triangle model describes the relationship among </a:t>
            </a:r>
            <a:r>
              <a:rPr lang="en-US" i="1" dirty="0"/>
              <a:t>brassica</a:t>
            </a:r>
            <a:r>
              <a:rPr lang="en-US" dirty="0"/>
              <a:t> </a:t>
            </a:r>
            <a:r>
              <a:rPr lang="en-US" dirty="0" smtClean="0"/>
              <a:t>crops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28" y="2034377"/>
            <a:ext cx="5130745" cy="361881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71598" y="3403099"/>
            <a:ext cx="879963" cy="440684"/>
            <a:chOff x="1270733" y="1506189"/>
            <a:chExt cx="1173284" cy="587579"/>
          </a:xfrm>
        </p:grpSpPr>
        <p:sp>
          <p:nvSpPr>
            <p:cNvPr id="12" name="Rounded Rectangle 11"/>
            <p:cNvSpPr/>
            <p:nvPr/>
          </p:nvSpPr>
          <p:spPr>
            <a:xfrm>
              <a:off x="1270733" y="1506189"/>
              <a:ext cx="1173284" cy="58757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1287943" y="1523399"/>
              <a:ext cx="1138864" cy="5531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28575" rIns="28575" bIns="28575" numCol="1" spcCol="1270" anchor="ctr" anchorCtr="0">
              <a:noAutofit/>
            </a:bodyPr>
            <a:lstStyle/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i="1" dirty="0">
                  <a:solidFill>
                    <a:schemeClr val="tx1"/>
                  </a:solidFill>
                </a:rPr>
                <a:t>Arabidopsis thaliana</a:t>
              </a:r>
            </a:p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dirty="0"/>
                <a:t>n=5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6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7544" y="1747478"/>
          <a:ext cx="8376096" cy="4051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286"/>
                <a:gridCol w="1453186"/>
                <a:gridCol w="1159386"/>
                <a:gridCol w="1506398"/>
                <a:gridCol w="1219200"/>
                <a:gridCol w="1443608"/>
                <a:gridCol w="288032"/>
              </a:tblGrid>
              <a:tr h="1097280">
                <a:tc>
                  <a:txBody>
                    <a:bodyPr/>
                    <a:lstStyle/>
                    <a:p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+mn-lt"/>
                          <a:cs typeface="Comic Sans MS"/>
                        </a:rPr>
                        <a:t>Albugo</a:t>
                      </a:r>
                      <a:r>
                        <a:rPr lang="en-US" sz="1800" i="1" dirty="0" smtClean="0">
                          <a:solidFill>
                            <a:schemeClr val="tx1"/>
                          </a:solidFill>
                          <a:latin typeface="+mn-lt"/>
                          <a:cs typeface="Comic Sans MS"/>
                        </a:rPr>
                        <a:t> candida </a:t>
                      </a:r>
                      <a:r>
                        <a:rPr lang="en-US" sz="1800" i="0" dirty="0" smtClean="0">
                          <a:solidFill>
                            <a:schemeClr val="tx1"/>
                          </a:solidFill>
                          <a:latin typeface="+mn-lt"/>
                          <a:cs typeface="Comic Sans MS"/>
                        </a:rPr>
                        <a:t>Races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  <a:cs typeface="Comic Sans M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  <a:cs typeface="Comic Sans MS"/>
                        </a:rPr>
                        <a:t>Natural  </a:t>
                      </a:r>
                    </a:p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  <a:cs typeface="Comic Sans MS"/>
                        </a:rPr>
                        <a:t> Host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1" dirty="0" smtClean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cs typeface="Comic Sans M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1" dirty="0" smtClean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cs typeface="Comic Sans M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cs typeface="Comic Sans MS"/>
                        </a:rPr>
                        <a:t>Brassica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cs typeface="Comic Sans MS"/>
                        </a:rPr>
                        <a:t> </a:t>
                      </a:r>
                      <a:r>
                        <a:rPr lang="en-US" sz="1400" b="1" i="1" dirty="0" err="1" smtClean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cs typeface="Comic Sans MS"/>
                        </a:rPr>
                        <a:t>juncea</a:t>
                      </a:r>
                      <a:endParaRPr lang="en-US" sz="1400" b="1" i="1" dirty="0" smtClean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cs typeface="Comic Sans MS"/>
                      </a:endParaRPr>
                    </a:p>
                    <a:p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1" dirty="0" smtClean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cs typeface="Comic Sans M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1" dirty="0" smtClean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cs typeface="Comic Sans M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cs typeface="Comic Sans MS"/>
                        </a:rPr>
                        <a:t>     Brassica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cs typeface="Comic Sans MS"/>
                        </a:rPr>
                        <a:t>        </a:t>
                      </a:r>
                      <a:r>
                        <a:rPr lang="en-US" sz="1400" b="1" i="1" dirty="0" err="1" smtClean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cs typeface="Comic Sans MS"/>
                        </a:rPr>
                        <a:t>rapa</a:t>
                      </a:r>
                      <a:endParaRPr lang="en-US" sz="1400" b="1" i="1" dirty="0" smtClean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cs typeface="Comic Sans MS"/>
                      </a:endParaRPr>
                    </a:p>
                    <a:p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1" dirty="0" smtClean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cs typeface="Comic Sans M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1" dirty="0" smtClean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cs typeface="Comic Sans M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cs typeface="Comic Sans MS"/>
                        </a:rPr>
                        <a:t> Brassica </a:t>
                      </a:r>
                      <a:r>
                        <a:rPr lang="en-US" sz="1400" b="1" i="1" dirty="0" err="1" smtClean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+mn-lt"/>
                          <a:cs typeface="Comic Sans MS"/>
                        </a:rPr>
                        <a:t>oleracea</a:t>
                      </a:r>
                      <a:endParaRPr lang="en-US" sz="1400" b="1" i="1" dirty="0" smtClean="0">
                        <a:solidFill>
                          <a:schemeClr val="accent1">
                            <a:lumMod val="25000"/>
                          </a:schemeClr>
                        </a:solidFill>
                        <a:latin typeface="+mn-lt"/>
                        <a:cs typeface="Comic Sans MS"/>
                      </a:endParaRPr>
                    </a:p>
                    <a:p>
                      <a:endParaRPr lang="en-US" sz="1400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 smtClean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  <a:p>
                      <a:endParaRPr lang="en-US" sz="1400" b="1" dirty="0" smtClean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  <a:p>
                      <a:r>
                        <a:rPr lang="en-US" sz="1400" b="1" i="1" dirty="0" smtClean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Arabidopsis</a:t>
                      </a:r>
                    </a:p>
                    <a:p>
                      <a:r>
                        <a:rPr lang="en-US" sz="1400" b="1" i="1" dirty="0" smtClean="0">
                          <a:solidFill>
                            <a:schemeClr val="accent1">
                              <a:lumMod val="25000"/>
                            </a:schemeClr>
                          </a:solidFill>
                        </a:rPr>
                        <a:t>   thaliana</a:t>
                      </a:r>
                      <a:endParaRPr lang="en-US" sz="1400" b="1" i="1" dirty="0">
                        <a:solidFill>
                          <a:schemeClr val="accent1">
                            <a:lumMod val="25000"/>
                          </a:schemeClr>
                        </a:solidFill>
                      </a:endParaRPr>
                    </a:p>
                  </a:txBody>
                  <a:tcPr marT="34290" marB="3429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  <a:cs typeface="Comic Sans MS"/>
                        </a:rPr>
                        <a:t>Ac2v</a:t>
                      </a:r>
                      <a:endParaRPr lang="en-US" sz="1200" b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latin typeface="+mn-lt"/>
                          <a:cs typeface="Comic Sans MS"/>
                        </a:rPr>
                        <a:t>Brassica </a:t>
                      </a:r>
                      <a:r>
                        <a:rPr lang="en-US" sz="1200" b="1" i="1" dirty="0" err="1" smtClean="0">
                          <a:latin typeface="+mn-lt"/>
                          <a:cs typeface="Comic Sans MS"/>
                        </a:rPr>
                        <a:t>juncea</a:t>
                      </a:r>
                      <a:endParaRPr lang="en-US" sz="1200" b="1" i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rgbClr val="FF0000"/>
                          </a:solidFill>
                        </a:rPr>
                        <a:t>Sus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3366FF"/>
                          </a:solidFill>
                        </a:rPr>
                        <a:t> (</a:t>
                      </a:r>
                      <a:r>
                        <a:rPr lang="en-US" sz="1200" b="1" dirty="0" err="1" smtClean="0">
                          <a:solidFill>
                            <a:srgbClr val="FF0000"/>
                          </a:solidFill>
                        </a:rPr>
                        <a:t>Sus</a:t>
                      </a:r>
                      <a:r>
                        <a:rPr lang="en-US" sz="1200" b="1" baseline="0" dirty="0" smtClean="0">
                          <a:solidFill>
                            <a:srgbClr val="3366FF"/>
                          </a:solidFill>
                        </a:rPr>
                        <a:t>)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  <a:cs typeface="Comic Sans MS"/>
                        </a:rPr>
                        <a:t>Ac7v</a:t>
                      </a:r>
                      <a:endParaRPr lang="en-US" sz="1200" b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latin typeface="+mn-lt"/>
                          <a:cs typeface="Comic Sans MS"/>
                        </a:rPr>
                        <a:t>Brassica </a:t>
                      </a:r>
                      <a:r>
                        <a:rPr lang="en-US" sz="1200" b="1" i="1" dirty="0" err="1" smtClean="0">
                          <a:latin typeface="+mn-lt"/>
                          <a:cs typeface="Comic Sans MS"/>
                        </a:rPr>
                        <a:t>rapa</a:t>
                      </a:r>
                      <a:endParaRPr lang="en-US" sz="1200" b="1" i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rgbClr val="FF0000"/>
                          </a:solidFill>
                        </a:rPr>
                        <a:t>Sus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latin typeface="+mn-lt"/>
                          <a:cs typeface="Comic Sans MS"/>
                        </a:rPr>
                        <a:t>AcBoT</a:t>
                      </a:r>
                      <a:endParaRPr lang="en-US" sz="1200" b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latin typeface="+mn-lt"/>
                          <a:cs typeface="Comic Sans MS"/>
                        </a:rPr>
                        <a:t>Brassica </a:t>
                      </a:r>
                      <a:r>
                        <a:rPr lang="en-US" sz="1200" b="1" i="1" dirty="0" err="1" smtClean="0">
                          <a:latin typeface="+mn-lt"/>
                          <a:cs typeface="Comic Sans MS"/>
                        </a:rPr>
                        <a:t>oleracea</a:t>
                      </a:r>
                      <a:endParaRPr lang="en-US" sz="1200" b="1" i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rgbClr val="FF0000"/>
                          </a:solidFill>
                        </a:rPr>
                        <a:t>Sus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solidFill>
                            <a:srgbClr val="3366FF"/>
                          </a:solidFill>
                        </a:rPr>
                        <a:t> 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  <a:cs typeface="Comic Sans MS"/>
                        </a:rPr>
                        <a:t>AcNc2</a:t>
                      </a:r>
                      <a:endParaRPr lang="en-US" sz="1200" b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latin typeface="+mn-lt"/>
                          <a:cs typeface="Comic Sans MS"/>
                        </a:rPr>
                        <a:t>Arabidopsis thaliana</a:t>
                      </a:r>
                      <a:endParaRPr lang="en-US" sz="1200" b="1" i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Res/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solidFill>
                            <a:srgbClr val="3366FF"/>
                          </a:solidFill>
                        </a:rPr>
                        <a:t> </a:t>
                      </a:r>
                      <a:r>
                        <a:rPr lang="en-US" sz="1200" b="1" dirty="0" err="1" smtClean="0">
                          <a:solidFill>
                            <a:srgbClr val="FF0000"/>
                          </a:solidFill>
                        </a:rPr>
                        <a:t>Sus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  <a:cs typeface="Comic Sans MS"/>
                        </a:rPr>
                        <a:t>AcEm2</a:t>
                      </a:r>
                      <a:endParaRPr lang="en-US" sz="1200" b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err="1" smtClean="0">
                          <a:latin typeface="+mn-lt"/>
                          <a:cs typeface="Comic Sans MS"/>
                        </a:rPr>
                        <a:t>Capsella</a:t>
                      </a:r>
                      <a:r>
                        <a:rPr lang="en-US" sz="1200" b="1" i="1" dirty="0" smtClean="0">
                          <a:latin typeface="+mn-lt"/>
                          <a:cs typeface="Comic Sans MS"/>
                        </a:rPr>
                        <a:t> pastoris</a:t>
                      </a:r>
                      <a:endParaRPr lang="en-US" sz="1200" b="1" i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Res/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solidFill>
                            <a:srgbClr val="3366FF"/>
                          </a:solidFill>
                        </a:rPr>
                        <a:t> </a:t>
                      </a:r>
                      <a:r>
                        <a:rPr lang="en-US" sz="1200" b="1" dirty="0" err="1" smtClean="0">
                          <a:solidFill>
                            <a:srgbClr val="FF0000"/>
                          </a:solidFill>
                        </a:rPr>
                        <a:t>Sus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  <a:cs typeface="Comic Sans MS"/>
                        </a:rPr>
                        <a:t>AcEx1</a:t>
                      </a:r>
                      <a:endParaRPr lang="en-US" sz="1200" b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latin typeface="+mn-lt"/>
                          <a:cs typeface="Comic Sans MS"/>
                        </a:rPr>
                        <a:t>Arabidopsis </a:t>
                      </a:r>
                      <a:r>
                        <a:rPr lang="en-US" sz="1200" b="1" i="1" dirty="0" err="1" smtClean="0">
                          <a:latin typeface="+mn-lt"/>
                          <a:cs typeface="Comic Sans MS"/>
                        </a:rPr>
                        <a:t>halleri</a:t>
                      </a:r>
                      <a:r>
                        <a:rPr lang="en-US" sz="1200" b="1" i="1" dirty="0" smtClean="0">
                          <a:latin typeface="+mn-lt"/>
                          <a:cs typeface="Comic Sans MS"/>
                        </a:rPr>
                        <a:t> </a:t>
                      </a:r>
                      <a:endParaRPr lang="en-US" sz="1200" b="1" i="1" dirty="0">
                        <a:latin typeface="+mn-lt"/>
                        <a:cs typeface="Comic Sans M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</a:t>
                      </a:r>
                      <a:endParaRPr lang="en-US" sz="1200" b="1" dirty="0">
                        <a:solidFill>
                          <a:srgbClr val="3366FF"/>
                        </a:solidFill>
                      </a:endParaRPr>
                    </a:p>
                  </a:txBody>
                  <a:tcPr marT="34290" marB="3429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3366FF"/>
                          </a:solidFill>
                        </a:rPr>
                        <a:t>Res/</a:t>
                      </a:r>
                      <a:endParaRPr lang="en-US" sz="1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sz="1200" b="1" dirty="0" err="1" smtClean="0">
                          <a:solidFill>
                            <a:srgbClr val="FF0000"/>
                          </a:solidFill>
                        </a:rPr>
                        <a:t>Sus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55977" y="1693471"/>
            <a:ext cx="20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</a:rPr>
              <a:t>Host Species Specificity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544" y="36761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A. candida </a:t>
            </a:r>
            <a:r>
              <a:rPr lang="en-US" dirty="0" smtClean="0"/>
              <a:t>races show host specificity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42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632</Words>
  <Application>Microsoft Macintosh PowerPoint</Application>
  <PresentationFormat>On-screen Show (4:3)</PresentationFormat>
  <Paragraphs>157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Comic Sans MS</vt:lpstr>
      <vt:lpstr>Office Theme</vt:lpstr>
      <vt:lpstr>Albugo candida workshop</vt:lpstr>
      <vt:lpstr>Albugo sp. and relatives are pathogens of most if not all plants of the Brassicaceae family</vt:lpstr>
      <vt:lpstr>PowerPoint Presentation</vt:lpstr>
      <vt:lpstr>What is the economic impact of Albugo?</vt:lpstr>
      <vt:lpstr>PowerPoint Presentation</vt:lpstr>
      <vt:lpstr>PowerPoint Presentation</vt:lpstr>
      <vt:lpstr>CCG effectors in Albugo</vt:lpstr>
      <vt:lpstr>The U’s triangle model describes the relationship among brassica crops</vt:lpstr>
      <vt:lpstr>A. candida races show host specificity</vt:lpstr>
      <vt:lpstr>Classical genetic mapping (single dominant locus scenario)</vt:lpstr>
      <vt:lpstr>Illumina based genetic mapping AKA next generation mapping</vt:lpstr>
      <vt:lpstr>Col-0 possesses polygenic resistance to A. candida </vt:lpstr>
      <vt:lpstr>PowerPoint Presentation</vt:lpstr>
    </vt:vector>
  </TitlesOfParts>
  <Company>tsl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Furzer (TSL)</dc:creator>
  <cp:lastModifiedBy>Sebastian Fairhead (TSL)</cp:lastModifiedBy>
  <cp:revision>44</cp:revision>
  <dcterms:created xsi:type="dcterms:W3CDTF">2015-08-23T10:05:52Z</dcterms:created>
  <dcterms:modified xsi:type="dcterms:W3CDTF">2017-08-03T11:34:50Z</dcterms:modified>
</cp:coreProperties>
</file>